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  <p:sldMasterId id="2147483662" r:id="rId2"/>
    <p:sldMasterId id="2147483675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2" r:id="rId18"/>
    <p:sldId id="270" r:id="rId19"/>
    <p:sldId id="271" r:id="rId2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94" y="12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EDD1311-C342-449F-8719-7B9CD4DF7028}" type="datetime1">
              <a:rPr lang="en-US"/>
              <a:t>7/7/2026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91F8624-A353-4CCE-A96F-CFD00D8C1AD4}" type="datetime1">
              <a:rPr lang="en-US"/>
              <a:t>7/7/2026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984D0D8-DDC3-415D-AFB4-9836CAADE717}" type="datetime1">
              <a:rPr lang="en-US"/>
              <a:t>7/7/2026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260723-DEA8-41F0-B956-5E9E65C26BA2}" type="datetime1">
              <a:rPr lang="en-US"/>
              <a:t>7/7/2026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6E94BE-2A33-46D9-B44B-1DA6EC2318BF}" type="datetime1">
              <a:rPr lang="en-US"/>
              <a:t>7/7/2026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B6A4775-C4E7-4641-8011-B76361CC31A4}" type="datetime1">
              <a:rPr lang="en-US"/>
              <a:t>7/7/2026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CCA0753-80D8-4465-BE3F-599DB496C4EB}" type="datetime1">
              <a:rPr lang="en-US"/>
              <a:t>7/7/2026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8D91F9D-C3D5-4D7B-856A-A4D9F4778B21}" type="datetime1">
              <a:rPr lang="en-US"/>
              <a:t>7/7/2026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74C25A6-A83F-414F-981D-F2E3CEF6C15C}" type="datetime1">
              <a:rPr lang="en-US"/>
              <a:t>7/7/2026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0AE4B19-5A42-439B-BC4E-92E6DFACC912}" type="datetime1">
              <a:rPr lang="en-US"/>
              <a:t>7/7/2026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E34903-EA5C-4235-845E-057482457C1E}" type="datetime1">
              <a:rPr lang="en-US"/>
              <a:t>7/7/2026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6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 bwMode="auto"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 bwMode="auto">
          <a:xfrm>
            <a:off x="3102000" y="90000"/>
            <a:ext cx="9000000" cy="900000"/>
          </a:xfrm>
          <a:prstGeom prst="rect">
            <a:avLst/>
          </a:prstGeom>
        </p:spPr>
        <p:txBody>
          <a:bodyPr lIns="36000" tIns="36000" rIns="36000" bIns="36000" anchor="ctr"/>
          <a:lstStyle>
            <a:lvl1pPr algn="r">
              <a:defRPr sz="2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 bwMode="auto">
          <a:xfrm>
            <a:off x="2495550" y="6408739"/>
            <a:ext cx="7200900" cy="358775"/>
          </a:xfrm>
          <a:prstGeom prst="rect">
            <a:avLst/>
          </a:prstGeom>
        </p:spPr>
        <p:txBody>
          <a:bodyPr lIns="36000" tIns="36000" rIns="36000" bIns="36000" anchor="b"/>
          <a:lstStyle>
            <a:lvl1pPr algn="ctr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 bwMode="auto"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6DCFD259-276A-48CF-AAAF-66CD61FCC4F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4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610515F-1E8C-4EDF-B9D4-579670099B25}" type="datetime1">
              <a:rPr lang="en-US">
                <a:solidFill>
                  <a:prstClr val="black">
                    <a:tint val="75000"/>
                  </a:prstClr>
                </a:solidFill>
              </a:rPr>
              <a:t>7/7/2026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9253594" y="6394481"/>
            <a:ext cx="2804161" cy="348813"/>
          </a:xfrm>
        </p:spPr>
        <p:txBody>
          <a:bodyPr lIns="36000" tIns="36000" rIns="36000" bIns="3600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>
                <a:solidFill>
                  <a:srgbClr val="44546A"/>
                </a:solidFill>
              </a:rPr>
              <a:t>‹#›</a:t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6267763" y="46980"/>
            <a:ext cx="5789968" cy="348813"/>
          </a:xfrm>
          <a:prstGeom prst="rect">
            <a:avLst/>
          </a:prstGeom>
        </p:spPr>
        <p:txBody>
          <a:bodyPr lIns="36000" tIns="36000" rIns="36000" bIns="36000"/>
          <a:lstStyle>
            <a:lvl1pPr algn="r">
              <a:defRPr sz="2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object 2"/>
          <p:cNvSpPr/>
          <p:nvPr userDrawn="1"/>
        </p:nvSpPr>
        <p:spPr bwMode="auto"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36000" tIns="36000" rIns="36000" bIns="36000" rtlCol="0"/>
          <a:lstStyle/>
          <a:p>
            <a:pPr algn="l" defTabSz="914400">
              <a:defRPr/>
            </a:pPr>
            <a:endParaRPr sz="3850" b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00D189C-261D-4B21-84B1-75D4DB80C4D0}" type="datetime1">
              <a:rPr lang="ru-RU">
                <a:solidFill>
                  <a:prstClr val="black">
                    <a:tint val="75000"/>
                  </a:prstClr>
                </a:solidFill>
              </a:rPr>
              <a:t>07.07.2026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956FB5-BE2E-44CA-9070-E87E6D19AE0B}" type="datetime1">
              <a:rPr lang="ru-RU">
                <a:solidFill>
                  <a:prstClr val="black">
                    <a:tint val="75000"/>
                  </a:prstClr>
                </a:solidFill>
              </a:rPr>
              <a:t>07.07.2026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79A6D7D-5349-4D7E-932F-95D5D9B34C4D}" type="datetime1">
              <a:rPr lang="ru-RU">
                <a:solidFill>
                  <a:prstClr val="black">
                    <a:tint val="75000"/>
                  </a:prstClr>
                </a:solidFill>
              </a:rPr>
              <a:t>07.07.2026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26FD701-F7F8-43B6-9C15-F4EF148C432C}" type="datetime1">
              <a:rPr lang="ru-RU">
                <a:solidFill>
                  <a:prstClr val="black">
                    <a:tint val="75000"/>
                  </a:prstClr>
                </a:solidFill>
              </a:rPr>
              <a:t>07.07.2026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D059DDE-F248-49EF-9AE9-D31766DDCDD3}" type="datetime1">
              <a:rPr lang="ru-RU">
                <a:solidFill>
                  <a:prstClr val="black">
                    <a:tint val="75000"/>
                  </a:prstClr>
                </a:solidFill>
              </a:rPr>
              <a:t>07.07.2026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A12EA5A-3F40-47DF-BB51-CE83FEE40CCC}" type="datetime1">
              <a:rPr lang="ru-RU">
                <a:solidFill>
                  <a:prstClr val="black">
                    <a:tint val="75000"/>
                  </a:prstClr>
                </a:solidFill>
              </a:rPr>
              <a:t>07.07.2026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376D436-E6A9-4D44-813F-C6F5775CCAB5}" type="datetime1">
              <a:rPr lang="ru-RU">
                <a:solidFill>
                  <a:prstClr val="black">
                    <a:tint val="75000"/>
                  </a:prstClr>
                </a:solidFill>
              </a:rPr>
              <a:t>07.07.2026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A8582F9-FF8F-4B12-A4B4-F0DCA7F61805}" type="datetime1">
              <a:rPr lang="ru-RU">
                <a:solidFill>
                  <a:prstClr val="black">
                    <a:tint val="75000"/>
                  </a:prstClr>
                </a:solidFill>
              </a:rPr>
              <a:t>07.07.2026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00944B5-BE60-411A-ADFE-015360C47FE8}" type="datetime1">
              <a:rPr lang="ru-RU">
                <a:solidFill>
                  <a:prstClr val="black">
                    <a:tint val="75000"/>
                  </a:prstClr>
                </a:solidFill>
              </a:rPr>
              <a:t>07.07.2026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642B5B5-069F-4C67-9E95-AA0957CCD4DC}" type="datetime1">
              <a:rPr lang="ru-RU">
                <a:solidFill>
                  <a:prstClr val="black">
                    <a:tint val="75000"/>
                  </a:prstClr>
                </a:solidFill>
              </a:rPr>
              <a:t>07.07.2026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80DDB4A-4FBA-4987-871A-87A655409811}" type="datetime1">
              <a:rPr lang="ru-RU">
                <a:solidFill>
                  <a:prstClr val="black">
                    <a:tint val="75000"/>
                  </a:prstClr>
                </a:solidFill>
              </a:rPr>
              <a:t>07.07.2026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4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125B8EA-398F-488D-8690-5A6C38D2CFF4}" type="datetime1">
              <a:rPr lang="ru-RU">
                <a:solidFill>
                  <a:prstClr val="black">
                    <a:tint val="75000"/>
                  </a:prstClr>
                </a:solidFill>
              </a:rPr>
              <a:t>07.07.2026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9253594" y="6394481"/>
            <a:ext cx="2804161" cy="348813"/>
          </a:xfrm>
        </p:spPr>
        <p:txBody>
          <a:bodyPr lIns="36000" tIns="36000" rIns="36000" bIns="3600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>
                <a:solidFill>
                  <a:srgbClr val="44546A"/>
                </a:solidFill>
              </a:rPr>
              <a:t>‹#›</a:t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6267763" y="46980"/>
            <a:ext cx="5789968" cy="348813"/>
          </a:xfrm>
          <a:prstGeom prst="rect">
            <a:avLst/>
          </a:prstGeom>
        </p:spPr>
        <p:txBody>
          <a:bodyPr lIns="36000" tIns="36000" rIns="36000" bIns="36000"/>
          <a:lstStyle>
            <a:lvl1pPr algn="r">
              <a:defRPr sz="2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object 2"/>
          <p:cNvSpPr/>
          <p:nvPr userDrawn="1"/>
        </p:nvSpPr>
        <p:spPr bwMode="auto"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36000" tIns="36000" rIns="36000" bIns="36000" rtlCol="0"/>
          <a:lstStyle/>
          <a:p>
            <a:pPr>
              <a:defRPr/>
            </a:pPr>
            <a:endParaRPr sz="385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EDD1311-C342-449F-8719-7B9CD4DF7028}" type="datetime1">
              <a:rPr lang="en-US">
                <a:solidFill>
                  <a:prstClr val="black">
                    <a:tint val="75000"/>
                  </a:prstClr>
                </a:solidFill>
              </a:rPr>
              <a:t>7/7/2026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91F8624-A353-4CCE-A96F-CFD00D8C1AD4}" type="datetime1">
              <a:rPr lang="en-US">
                <a:solidFill>
                  <a:prstClr val="black">
                    <a:tint val="75000"/>
                  </a:prstClr>
                </a:solidFill>
              </a:rPr>
              <a:t>7/7/2026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984D0D8-DDC3-415D-AFB4-9836CAADE717}" type="datetime1">
              <a:rPr lang="en-US">
                <a:solidFill>
                  <a:prstClr val="black">
                    <a:tint val="75000"/>
                  </a:prstClr>
                </a:solidFill>
              </a:rPr>
              <a:t>7/7/2026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260723-DEA8-41F0-B956-5E9E65C26BA2}" type="datetime1">
              <a:rPr lang="en-US">
                <a:solidFill>
                  <a:prstClr val="black">
                    <a:tint val="75000"/>
                  </a:prstClr>
                </a:solidFill>
              </a:rPr>
              <a:t>7/7/2026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6E94BE-2A33-46D9-B44B-1DA6EC2318BF}" type="datetime1">
              <a:rPr lang="en-US">
                <a:solidFill>
                  <a:prstClr val="black">
                    <a:tint val="75000"/>
                  </a:prstClr>
                </a:solidFill>
              </a:rPr>
              <a:t>7/7/2026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B6A4775-C4E7-4641-8011-B76361CC31A4}" type="datetime1">
              <a:rPr lang="en-US">
                <a:solidFill>
                  <a:prstClr val="black">
                    <a:tint val="75000"/>
                  </a:prstClr>
                </a:solidFill>
              </a:rPr>
              <a:t>7/7/2026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CCA0753-80D8-4465-BE3F-599DB496C4EB}" type="datetime1">
              <a:rPr lang="en-US">
                <a:solidFill>
                  <a:prstClr val="black">
                    <a:tint val="75000"/>
                  </a:prstClr>
                </a:solidFill>
              </a:rPr>
              <a:t>7/7/2026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8D91F9D-C3D5-4D7B-856A-A4D9F4778B21}" type="datetime1">
              <a:rPr lang="en-US">
                <a:solidFill>
                  <a:prstClr val="black">
                    <a:tint val="75000"/>
                  </a:prstClr>
                </a:solidFill>
              </a:rPr>
              <a:t>7/7/2026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74C25A6-A83F-414F-981D-F2E3CEF6C15C}" type="datetime1">
              <a:rPr lang="en-US">
                <a:solidFill>
                  <a:prstClr val="black">
                    <a:tint val="75000"/>
                  </a:prstClr>
                </a:solidFill>
              </a:rPr>
              <a:t>7/7/2026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0AE4B19-5A42-439B-BC4E-92E6DFACC912}" type="datetime1">
              <a:rPr lang="en-US">
                <a:solidFill>
                  <a:prstClr val="black">
                    <a:tint val="75000"/>
                  </a:prstClr>
                </a:solidFill>
              </a:rPr>
              <a:t>7/7/2026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1E34903-EA5C-4235-845E-057482457C1E}" type="datetime1">
              <a:rPr lang="en-US">
                <a:solidFill>
                  <a:prstClr val="black">
                    <a:tint val="75000"/>
                  </a:prstClr>
                </a:solidFill>
              </a:rPr>
              <a:t>7/7/2026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6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 bwMode="auto"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 bwMode="auto">
          <a:xfrm>
            <a:off x="3102000" y="90000"/>
            <a:ext cx="9000000" cy="900000"/>
          </a:xfrm>
          <a:prstGeom prst="rect">
            <a:avLst/>
          </a:prstGeom>
        </p:spPr>
        <p:txBody>
          <a:bodyPr lIns="36000" tIns="36000" rIns="36000" bIns="36000" anchor="ctr"/>
          <a:lstStyle>
            <a:lvl1pPr algn="r">
              <a:defRPr sz="2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 bwMode="auto">
          <a:xfrm>
            <a:off x="2495550" y="6408739"/>
            <a:ext cx="7200900" cy="358775"/>
          </a:xfrm>
          <a:prstGeom prst="rect">
            <a:avLst/>
          </a:prstGeom>
        </p:spPr>
        <p:txBody>
          <a:bodyPr lIns="36000" tIns="36000" rIns="36000" bIns="36000" anchor="b"/>
          <a:lstStyle>
            <a:lvl1pPr algn="ctr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 bwMode="auto"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6DCFD259-276A-48CF-AAAF-66CD61FCC4F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4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610515F-1E8C-4EDF-B9D4-579670099B25}" type="datetime1">
              <a:rPr lang="en-US">
                <a:solidFill>
                  <a:prstClr val="black">
                    <a:tint val="75000"/>
                  </a:prstClr>
                </a:solidFill>
              </a:rPr>
              <a:t>7/7/2026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9253594" y="6394481"/>
            <a:ext cx="2804161" cy="348813"/>
          </a:xfrm>
        </p:spPr>
        <p:txBody>
          <a:bodyPr lIns="36000" tIns="36000" rIns="36000" bIns="3600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>
                <a:solidFill>
                  <a:srgbClr val="44546A"/>
                </a:solidFill>
              </a:rPr>
              <a:t>‹#›</a:t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6267763" y="46980"/>
            <a:ext cx="5789968" cy="348813"/>
          </a:xfrm>
          <a:prstGeom prst="rect">
            <a:avLst/>
          </a:prstGeom>
        </p:spPr>
        <p:txBody>
          <a:bodyPr lIns="36000" tIns="36000" rIns="36000" bIns="36000"/>
          <a:lstStyle>
            <a:lvl1pPr algn="r">
              <a:defRPr sz="2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object 2"/>
          <p:cNvSpPr/>
          <p:nvPr userDrawn="1"/>
        </p:nvSpPr>
        <p:spPr bwMode="auto"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36000" tIns="36000" rIns="36000" bIns="36000" rtlCol="0"/>
          <a:lstStyle/>
          <a:p>
            <a:pPr>
              <a:defRPr/>
            </a:pPr>
            <a:endParaRPr sz="385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1243154" y="1818512"/>
            <a:ext cx="8534401" cy="32188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>
              <a:defRPr sz="23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Holder 2"/>
          <p:cNvSpPr>
            <a:spLocks noGrp="1"/>
          </p:cNvSpPr>
          <p:nvPr>
            <p:ph type="title"/>
          </p:nvPr>
        </p:nvSpPr>
        <p:spPr bwMode="auto">
          <a:xfrm>
            <a:off x="6267763" y="46977"/>
            <a:ext cx="5789968" cy="358445"/>
          </a:xfrm>
          <a:prstGeom prst="rect">
            <a:avLst/>
          </a:prstGeom>
        </p:spPr>
        <p:txBody>
          <a:bodyPr lIns="36000" tIns="36000" rIns="36000" bIns="36000"/>
          <a:lstStyle>
            <a:lvl1pPr algn="r">
              <a:defRPr sz="23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8" name="object 2"/>
          <p:cNvSpPr/>
          <p:nvPr userDrawn="1"/>
        </p:nvSpPr>
        <p:spPr bwMode="auto"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36000" tIns="36000" rIns="36000" bIns="36000" rtlCol="0"/>
          <a:lstStyle/>
          <a:p>
            <a:pPr>
              <a:defRPr/>
            </a:pPr>
            <a:endParaRPr sz="3800">
              <a:solidFill>
                <a:prstClr val="black"/>
              </a:solidFill>
            </a:endParaRPr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114F694-E1C4-4716-8C03-B76FD6043CF6}" type="datetime1">
              <a:rPr lang="en-US">
                <a:solidFill>
                  <a:prstClr val="black">
                    <a:tint val="75000"/>
                  </a:prstClr>
                </a:solidFill>
              </a:rPr>
              <a:t>7/7/2026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7D780EA-BA06-41B2-A69A-BB270A83C3D9}" type="datetime1">
              <a:rPr lang="en-US"/>
              <a:t>7/7/2026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C4A6F70-B317-4A4F-98B4-679CD3E73B83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FF9DC07-5F9B-462C-AEBA-8982261E128F}" type="datetime1">
              <a:rPr lang="ru-RU">
                <a:solidFill>
                  <a:prstClr val="black">
                    <a:tint val="75000"/>
                  </a:prstClr>
                </a:solidFill>
              </a:rPr>
              <a:t>07.07.2026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7D780EA-BA06-41B2-A69A-BB270A83C3D9}" type="datetime1">
              <a:rPr lang="en-US">
                <a:solidFill>
                  <a:prstClr val="black">
                    <a:tint val="75000"/>
                  </a:prstClr>
                </a:solidFill>
              </a:rPr>
              <a:t>7/7/2026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 bwMode="auto">
          <a:xfrm>
            <a:off x="0" y="-63388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435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rcRect l="236" t="54217" r="793"/>
          <a:stretch/>
        </p:blipFill>
        <p:spPr bwMode="auto"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9" name="Заголовок 1"/>
          <p:cNvSpPr txBox="1"/>
          <p:nvPr/>
        </p:nvSpPr>
        <p:spPr bwMode="auto">
          <a:xfrm>
            <a:off x="517236" y="2295338"/>
            <a:ext cx="5748482" cy="1133662"/>
          </a:xfrm>
          <a:prstGeom prst="rect">
            <a:avLst/>
          </a:prstGeom>
          <a:ln w="12700">
            <a:miter lim="400000"/>
          </a:ln>
        </p:spPr>
        <p:txBody>
          <a:bodyPr lIns="36000" tIns="36000" rIns="36000" bIns="36000" anchor="b">
            <a:noAutofit/>
          </a:bodyPr>
          <a:lstStyle>
            <a:lvl1pPr marL="0" marR="0" indent="0" algn="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550" b="1" i="0" u="none" strike="noStrike" cap="none" spc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ru-RU" sz="2800">
              <a:solidFill>
                <a:schemeClr val="bg1"/>
              </a:solidFill>
              <a:latin typeface="Segoe UI Light"/>
              <a:ea typeface="Segoe UI Historic"/>
              <a:cs typeface="Segoe UI Light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342633" y="5057192"/>
            <a:ext cx="7191639" cy="13436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>
                <a:solidFill>
                  <a:schemeClr val="bg1"/>
                </a:solidFill>
                <a:latin typeface="Segoe UI Light"/>
                <a:cs typeface="Segoe UI Light"/>
              </a:rPr>
              <a:t>Нормативная правовая база.</a:t>
            </a:r>
            <a:endParaRPr/>
          </a:p>
          <a:p>
            <a:pPr>
              <a:defRPr/>
            </a:pPr>
            <a:r>
              <a:rPr lang="ru-RU" sz="1600">
                <a:solidFill>
                  <a:schemeClr val="tx1"/>
                </a:solidFill>
                <a:latin typeface="Segoe UI Light"/>
                <a:cs typeface="Segoe UI Light"/>
              </a:rPr>
              <a:t>Гурьева Альбина Алексеевна</a:t>
            </a:r>
            <a:endParaRPr/>
          </a:p>
          <a:p>
            <a:pPr>
              <a:defRPr/>
            </a:pPr>
            <a:r>
              <a:rPr lang="ru-RU" sz="1600">
                <a:solidFill>
                  <a:schemeClr val="tx1"/>
                </a:solidFill>
                <a:latin typeface="Segoe UI Light"/>
                <a:cs typeface="Segoe UI Light"/>
              </a:rPr>
              <a:t>начальник отдела – главный бухгалтер отдела бюджетного учета и отчетности по операциям бюджетов Управления Федерального казначейства по Нижегородской области, июль 2026 г.</a:t>
            </a:r>
            <a:endParaRPr lang="ru-RU" sz="1600">
              <a:solidFill>
                <a:schemeClr val="tx1"/>
              </a:solidFill>
              <a:latin typeface="Segoe UI Light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223692" y="114402"/>
            <a:ext cx="585090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48664">
              <a:defRPr/>
            </a:pPr>
            <a:r>
              <a:rPr lang="ru-RU" sz="2400" b="1">
                <a:solidFill>
                  <a:schemeClr val="bg1"/>
                </a:solidFill>
                <a:latin typeface="Cambria"/>
                <a:cs typeface="Arial"/>
              </a:rPr>
              <a:t>Актуальные вопросы при ведении казначейского учета операций с использованием сервиса быстрых платежей в условиях централизации операционных функций </a:t>
            </a:r>
            <a:br>
              <a:rPr lang="ru-RU" sz="2400" b="1">
                <a:solidFill>
                  <a:schemeClr val="bg1"/>
                </a:solidFill>
                <a:latin typeface="Cambria"/>
                <a:cs typeface="Arial"/>
              </a:rPr>
            </a:br>
            <a:r>
              <a:rPr lang="ru-RU" sz="2400" b="1">
                <a:solidFill>
                  <a:schemeClr val="bg1"/>
                </a:solidFill>
                <a:latin typeface="Cambria"/>
                <a:cs typeface="Arial"/>
              </a:rPr>
              <a:t>УФК по Нижегородской области </a:t>
            </a:r>
            <a:br>
              <a:rPr lang="ru-RU" sz="2400" b="1">
                <a:solidFill>
                  <a:schemeClr val="bg1"/>
                </a:solidFill>
                <a:latin typeface="Cambria"/>
                <a:cs typeface="Arial"/>
              </a:rPr>
            </a:br>
            <a:r>
              <a:rPr lang="ru-RU" sz="2400" b="1">
                <a:solidFill>
                  <a:schemeClr val="bg1"/>
                </a:solidFill>
                <a:latin typeface="Cambria"/>
                <a:cs typeface="Arial"/>
              </a:rPr>
              <a:t>на уровне Платежных центров.</a:t>
            </a:r>
            <a:endParaRPr/>
          </a:p>
          <a:p>
            <a:pPr defTabSz="1448664">
              <a:defRPr/>
            </a:pPr>
            <a:r>
              <a:rPr lang="ru-RU" sz="2400" b="1">
                <a:solidFill>
                  <a:schemeClr val="bg1"/>
                </a:solidFill>
                <a:latin typeface="Cambria"/>
                <a:cs typeface="Arial"/>
              </a:rPr>
              <a:t>Практический опыт.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w="http://schemas.openxmlformats.org/wordprocessingml/2006/main" xmlns:m="http://schemas.openxmlformats.org/officeDocument/2006/math"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9180" y="121654"/>
            <a:ext cx="5438774" cy="7858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1" name="object 2"/>
          <p:cNvSpPr/>
          <p:nvPr/>
        </p:nvSpPr>
        <p:spPr bwMode="auto">
          <a:xfrm flipV="1">
            <a:off x="0" y="624511"/>
            <a:ext cx="12192000" cy="265144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75000"/>
              </a:schemeClr>
            </a:solidFill>
          </a:ln>
        </p:spPr>
        <p:txBody>
          <a:bodyPr wrap="square" lIns="36000" tIns="36000" rIns="36000" bIns="3600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9448799" y="6479501"/>
            <a:ext cx="2743200" cy="365125"/>
          </a:xfrm>
        </p:spPr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AutoShape 35"/>
          <p:cNvSpPr>
            <a:spLocks noChangeArrowheads="1"/>
          </p:cNvSpPr>
          <p:nvPr/>
        </p:nvSpPr>
        <p:spPr bwMode="auto">
          <a:xfrm>
            <a:off x="657306" y="1886851"/>
            <a:ext cx="10526507" cy="1240156"/>
          </a:xfrm>
          <a:prstGeom prst="roundRect">
            <a:avLst>
              <a:gd name="adj" fmla="val 16667"/>
            </a:avLst>
          </a:prstGeom>
          <a:noFill/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lvl="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0" u="none" strike="noStrike" cap="none" spc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latin typeface="Times New Roman"/>
                <a:cs typeface="Times New Roman"/>
              </a:rPr>
              <a:t>Система быстрых платежей (СБП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/>
                <a:cs typeface="Times New Roman"/>
              </a:rPr>
              <a:t>) - это круглосуточный сервис Банка России, который позволяет мгновенно переводить деньги между счетами в разных банках</a:t>
            </a:r>
            <a:endParaRPr lang="ru-RU" sz="2400" b="1" i="0" u="none" strike="noStrike" cap="none" spc="0" dirty="0">
              <a:ln>
                <a:noFill/>
              </a:ln>
              <a:solidFill>
                <a:schemeClr val="accent5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5" name="AutoShape 35"/>
          <p:cNvSpPr>
            <a:spLocks noChangeArrowheads="1"/>
          </p:cNvSpPr>
          <p:nvPr/>
        </p:nvSpPr>
        <p:spPr bwMode="auto">
          <a:xfrm>
            <a:off x="657306" y="3938459"/>
            <a:ext cx="10526507" cy="1240156"/>
          </a:xfrm>
          <a:prstGeom prst="roundRect">
            <a:avLst>
              <a:gd name="adj" fmla="val 16667"/>
            </a:avLst>
          </a:prstGeom>
          <a:noFill/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lvl="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/>
                <a:cs typeface="Times New Roman"/>
              </a:rPr>
              <a:t>Работа сервиса СБП регулируется Положением Банка России </a:t>
            </a:r>
          </a:p>
          <a:p>
            <a:pPr lvl="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/>
                <a:cs typeface="Times New Roman"/>
              </a:rPr>
              <a:t>от 03.12.2025 № 876-П «О платежной системе Банка России»</a:t>
            </a:r>
            <a:endParaRPr lang="ru-RU" sz="2400" b="1" i="0" u="none" strike="noStrike" cap="none" spc="0" dirty="0">
              <a:ln>
                <a:noFill/>
              </a:ln>
              <a:solidFill>
                <a:schemeClr val="accent5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9180" y="121654"/>
            <a:ext cx="5438774" cy="7858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758995" y="92574"/>
            <a:ext cx="8404491" cy="805599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ru-RU" sz="2000" b="1" dirty="0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Передача полномочий Платежных центров</a:t>
            </a:r>
          </a:p>
        </p:txBody>
      </p:sp>
      <p:sp>
        <p:nvSpPr>
          <p:cNvPr id="21" name="object 2"/>
          <p:cNvSpPr/>
          <p:nvPr/>
        </p:nvSpPr>
        <p:spPr bwMode="auto">
          <a:xfrm flipV="1">
            <a:off x="0" y="624511"/>
            <a:ext cx="12192000" cy="265144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75000"/>
              </a:schemeClr>
            </a:solidFill>
          </a:ln>
        </p:spPr>
        <p:txBody>
          <a:bodyPr wrap="square" lIns="36000" tIns="36000" rIns="36000" bIns="3600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9448799" y="6479501"/>
            <a:ext cx="2743200" cy="365125"/>
          </a:xfrm>
        </p:spPr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530585" y="1392512"/>
            <a:ext cx="3228410" cy="19871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Территориальные органы Федерального казначейства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7737231" y="1065125"/>
            <a:ext cx="4064038" cy="48734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 Федерального казначейства по Нижегородской области – Платежный центр</a:t>
            </a:r>
            <a:endParaRPr lang="en-US" sz="20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операциям КС: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20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3211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3212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3214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3224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3234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3222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3232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3226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3236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 bwMode="auto">
          <a:xfrm>
            <a:off x="3943093" y="1619616"/>
            <a:ext cx="3713752" cy="1723719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 bwMode="auto">
          <a:xfrm>
            <a:off x="3838944" y="2296809"/>
            <a:ext cx="3817900" cy="369332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 Платежного центра</a:t>
            </a: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530585" y="3864665"/>
            <a:ext cx="3228410" cy="19871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b="1" dirty="0">
              <a:solidFill>
                <a:schemeClr val="accent5">
                  <a:lumMod val="75000"/>
                </a:schemeClr>
              </a:solidFill>
              <a:latin typeface="Segoe UI Light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 № (код системы)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3100 (ПУД-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RMS)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3212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ПУР –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3224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ЕБП –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EBP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3234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ЕБП –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EBP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 стрелкой 3"/>
          <p:cNvCxnSpPr>
            <a:cxnSpLocks/>
          </p:cNvCxnSpPr>
          <p:nvPr/>
        </p:nvCxnSpPr>
        <p:spPr bwMode="auto">
          <a:xfrm flipH="1">
            <a:off x="3868615" y="4813160"/>
            <a:ext cx="373798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 bwMode="auto">
          <a:xfrm>
            <a:off x="3943093" y="4428273"/>
            <a:ext cx="3817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с использованием СБП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9180" y="121654"/>
            <a:ext cx="5438774" cy="7858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758995" y="92574"/>
            <a:ext cx="8404491" cy="805599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ru-RU" sz="2000" b="1" dirty="0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Сумма оборотов СБП по данным выписки в ПУДС и АСФК</a:t>
            </a:r>
          </a:p>
        </p:txBody>
      </p:sp>
      <p:sp>
        <p:nvSpPr>
          <p:cNvPr id="21" name="object 2"/>
          <p:cNvSpPr/>
          <p:nvPr/>
        </p:nvSpPr>
        <p:spPr bwMode="auto">
          <a:xfrm flipV="1">
            <a:off x="0" y="624511"/>
            <a:ext cx="12192000" cy="265144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75000"/>
              </a:schemeClr>
            </a:solidFill>
          </a:ln>
        </p:spPr>
        <p:txBody>
          <a:bodyPr wrap="square" lIns="36000" tIns="36000" rIns="36000" bIns="3600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9448799" y="6479501"/>
            <a:ext cx="2743200" cy="365125"/>
          </a:xfrm>
        </p:spPr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/>
          <a:srcRect t="25293" r="2977" b="47548"/>
          <a:stretch/>
        </p:blipFill>
        <p:spPr bwMode="auto">
          <a:xfrm>
            <a:off x="639908" y="907467"/>
            <a:ext cx="11313187" cy="2345323"/>
          </a:xfrm>
          <a:prstGeom prst="rect">
            <a:avLst/>
          </a:prstGeom>
          <a:ln>
            <a:noFill/>
          </a:ln>
        </p:spPr>
      </p:pic>
      <p:sp>
        <p:nvSpPr>
          <p:cNvPr id="4" name="Скругленный прямоугольник 3"/>
          <p:cNvSpPr/>
          <p:nvPr/>
        </p:nvSpPr>
        <p:spPr bwMode="auto">
          <a:xfrm>
            <a:off x="10982848" y="2289421"/>
            <a:ext cx="970247" cy="935783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0" name="Рисунок 9"/>
          <p:cNvPicPr/>
          <p:nvPr/>
        </p:nvPicPr>
        <p:blipFill>
          <a:blip r:embed="rId4"/>
          <a:srcRect l="733" t="8959" r="42529" b="42656"/>
          <a:stretch/>
        </p:blipFill>
        <p:spPr bwMode="auto">
          <a:xfrm>
            <a:off x="639909" y="3262084"/>
            <a:ext cx="11313187" cy="3318654"/>
          </a:xfrm>
          <a:prstGeom prst="rect">
            <a:avLst/>
          </a:prstGeom>
          <a:ln>
            <a:noFill/>
          </a:ln>
        </p:spPr>
      </p:pic>
      <p:sp>
        <p:nvSpPr>
          <p:cNvPr id="8" name="Скругленный прямоугольник 7"/>
          <p:cNvSpPr/>
          <p:nvPr/>
        </p:nvSpPr>
        <p:spPr bwMode="auto">
          <a:xfrm>
            <a:off x="2302627" y="6245423"/>
            <a:ext cx="6370654" cy="311506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9180" y="121654"/>
            <a:ext cx="5438774" cy="7858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758995" y="92574"/>
            <a:ext cx="8404491" cy="805599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ru-RU" sz="2000" b="1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Сумма СБП по Реестру операций в СБП </a:t>
            </a:r>
            <a:br>
              <a:rPr lang="ru-RU" sz="2000" b="1">
                <a:solidFill>
                  <a:srgbClr val="11437F"/>
                </a:solidFill>
                <a:latin typeface="Cambria"/>
                <a:ea typeface="Cambria"/>
                <a:cs typeface="Arial"/>
              </a:rPr>
            </a:br>
            <a:r>
              <a:rPr lang="ru-RU" sz="2000" b="1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и в списочной форме документов СБП  </a:t>
            </a:r>
            <a:endParaRPr/>
          </a:p>
        </p:txBody>
      </p:sp>
      <p:sp>
        <p:nvSpPr>
          <p:cNvPr id="21" name="object 2"/>
          <p:cNvSpPr/>
          <p:nvPr/>
        </p:nvSpPr>
        <p:spPr bwMode="auto">
          <a:xfrm flipV="1">
            <a:off x="0" y="624511"/>
            <a:ext cx="12192000" cy="265144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75000"/>
              </a:schemeClr>
            </a:solidFill>
          </a:ln>
        </p:spPr>
        <p:txBody>
          <a:bodyPr wrap="square" lIns="36000" tIns="36000" rIns="36000" bIns="3600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9448799" y="6479501"/>
            <a:ext cx="2743200" cy="365125"/>
          </a:xfrm>
        </p:spPr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/>
          <a:srcRect l="18365" t="30010" r="7524" b="4426"/>
          <a:stretch/>
        </p:blipFill>
        <p:spPr bwMode="auto">
          <a:xfrm>
            <a:off x="301450" y="1190674"/>
            <a:ext cx="6477711" cy="539094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4" name="Скругленный прямоугольник 3"/>
          <p:cNvSpPr/>
          <p:nvPr/>
        </p:nvSpPr>
        <p:spPr bwMode="auto">
          <a:xfrm>
            <a:off x="452176" y="1173116"/>
            <a:ext cx="2582426" cy="43879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1095270" y="6199833"/>
            <a:ext cx="1306286" cy="381783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5" name="Рисунок 14"/>
          <p:cNvPicPr/>
          <p:nvPr/>
        </p:nvPicPr>
        <p:blipFill>
          <a:blip r:embed="rId4"/>
          <a:srcRect l="5131" t="26537" r="16027" b="37177"/>
          <a:stretch/>
        </p:blipFill>
        <p:spPr bwMode="auto">
          <a:xfrm>
            <a:off x="3639557" y="3019094"/>
            <a:ext cx="8142605" cy="350313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3" name="Скругленный прямоугольник 12"/>
          <p:cNvSpPr/>
          <p:nvPr/>
        </p:nvSpPr>
        <p:spPr bwMode="auto">
          <a:xfrm>
            <a:off x="6812823" y="6140447"/>
            <a:ext cx="1178560" cy="381783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9180" y="121654"/>
            <a:ext cx="5438774" cy="7858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758995" y="92574"/>
            <a:ext cx="8404491" cy="805599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ru-RU" sz="2000" b="1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Пример неправильно оформленного платежного документа</a:t>
            </a:r>
          </a:p>
        </p:txBody>
      </p:sp>
      <p:sp>
        <p:nvSpPr>
          <p:cNvPr id="21" name="object 2"/>
          <p:cNvSpPr/>
          <p:nvPr/>
        </p:nvSpPr>
        <p:spPr bwMode="auto">
          <a:xfrm flipV="1">
            <a:off x="0" y="624511"/>
            <a:ext cx="12192000" cy="265144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75000"/>
              </a:schemeClr>
            </a:solidFill>
          </a:ln>
        </p:spPr>
        <p:txBody>
          <a:bodyPr wrap="square" lIns="36000" tIns="36000" rIns="36000" bIns="3600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9448799" y="6479501"/>
            <a:ext cx="2743200" cy="365125"/>
          </a:xfrm>
        </p:spPr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/>
          <a:srcRect l="33353" t="6830" r="15218" b="15363"/>
          <a:stretch/>
        </p:blipFill>
        <p:spPr bwMode="auto">
          <a:xfrm>
            <a:off x="1450428" y="966355"/>
            <a:ext cx="8982045" cy="574187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" name="Скругленный прямоугольник 2"/>
          <p:cNvSpPr/>
          <p:nvPr/>
        </p:nvSpPr>
        <p:spPr bwMode="auto">
          <a:xfrm>
            <a:off x="6720529" y="3842195"/>
            <a:ext cx="1336430" cy="924449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9180" y="121654"/>
            <a:ext cx="5438774" cy="7858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758995" y="92574"/>
            <a:ext cx="8404491" cy="805599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ru-RU" sz="2000" b="1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Учет операций с использованием СБП</a:t>
            </a:r>
          </a:p>
        </p:txBody>
      </p:sp>
      <p:sp>
        <p:nvSpPr>
          <p:cNvPr id="21" name="object 2"/>
          <p:cNvSpPr/>
          <p:nvPr/>
        </p:nvSpPr>
        <p:spPr bwMode="auto">
          <a:xfrm flipV="1">
            <a:off x="0" y="624511"/>
            <a:ext cx="12192000" cy="265144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75000"/>
              </a:schemeClr>
            </a:solidFill>
          </a:ln>
        </p:spPr>
        <p:txBody>
          <a:bodyPr wrap="square" lIns="36000" tIns="36000" rIns="36000" bIns="3600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9448799" y="6479501"/>
            <a:ext cx="2743200" cy="365125"/>
          </a:xfrm>
        </p:spPr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19901" y="889654"/>
            <a:ext cx="5160523" cy="19402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b="1" dirty="0">
              <a:solidFill>
                <a:prstClr val="black"/>
              </a:solidFill>
              <a:latin typeface="Segoe UI Light"/>
            </a:endParaRPr>
          </a:p>
          <a:p>
            <a:pPr algn="ctr">
              <a:defRPr/>
            </a:pPr>
            <a:endParaRPr lang="ru-RU" sz="2000" b="1" u="sng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Старый </a:t>
            </a:r>
            <a:r>
              <a:rPr lang="ru-RU" sz="2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счетов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Федерального казначейства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17.12.2025 № 07-04-05/02-37657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16.01.2026 № 07-04-05/02-405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600" b="1" dirty="0">
              <a:solidFill>
                <a:prstClr val="black"/>
              </a:solidFill>
              <a:latin typeface="Segoe UI Light"/>
            </a:endParaRPr>
          </a:p>
          <a:p>
            <a:pPr algn="ctr">
              <a:defRPr/>
            </a:pPr>
            <a:endParaRPr lang="ru-RU" sz="1600" b="1" dirty="0">
              <a:solidFill>
                <a:prstClr val="black"/>
              </a:solidFill>
              <a:latin typeface="Segoe UI Light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6311275" y="906691"/>
            <a:ext cx="5271054" cy="19232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b="1" u="sng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</a:t>
            </a:r>
            <a:r>
              <a:rPr lang="ru-RU" sz="2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счетов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Федерального казначейства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30.08.2024 № 07-04-05/02-24873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30.07.2025 № 07-04-05/02-21439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600" b="1" dirty="0">
              <a:solidFill>
                <a:prstClr val="black"/>
              </a:solidFill>
              <a:latin typeface="Segoe UI Light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519900" y="4199295"/>
            <a:ext cx="5160523" cy="1800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b="1" dirty="0">
              <a:solidFill>
                <a:prstClr val="black"/>
              </a:solidFill>
              <a:latin typeface="Segoe UI Light"/>
            </a:endParaRPr>
          </a:p>
          <a:p>
            <a:pPr algn="ctr">
              <a:defRPr/>
            </a:pPr>
            <a:endParaRPr lang="ru-RU" sz="2000" b="1" u="sng" dirty="0">
              <a:solidFill>
                <a:prstClr val="black"/>
              </a:solidFill>
              <a:latin typeface="Segoe UI Light"/>
            </a:endParaRPr>
          </a:p>
          <a:p>
            <a:pPr algn="ctr">
              <a:defRPr/>
            </a:pPr>
            <a:r>
              <a:rPr lang="ru-RU" sz="2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Дополнительной бухгалтерской записью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2000" b="1" u="sn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00000000000000000.0.32404.610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 </a:t>
            </a: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00000000000000000.0.20211.610</a:t>
            </a:r>
          </a:p>
          <a:p>
            <a:pPr algn="ctr">
              <a:defRPr/>
            </a:pPr>
            <a:endParaRPr lang="ru-RU" sz="1600" b="1" dirty="0">
              <a:solidFill>
                <a:prstClr val="black"/>
              </a:solidFill>
              <a:latin typeface="Segoe UI Light"/>
            </a:endParaRPr>
          </a:p>
          <a:p>
            <a:pPr algn="ctr">
              <a:defRPr/>
            </a:pPr>
            <a:endParaRPr lang="ru-RU" sz="1600" b="1" dirty="0">
              <a:solidFill>
                <a:prstClr val="black"/>
              </a:solidFill>
              <a:latin typeface="Segoe UI Light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311277" y="3727939"/>
            <a:ext cx="5271054" cy="27430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b="1" dirty="0">
              <a:solidFill>
                <a:prstClr val="black"/>
              </a:solidFill>
              <a:latin typeface="Segoe UI Light"/>
            </a:endParaRPr>
          </a:p>
          <a:p>
            <a:pPr algn="ctr">
              <a:defRPr/>
            </a:pPr>
            <a:endParaRPr lang="ru-RU" sz="2000" b="1" u="sng" dirty="0">
              <a:solidFill>
                <a:prstClr val="black"/>
              </a:solidFill>
              <a:latin typeface="Segoe UI Light"/>
            </a:endParaRPr>
          </a:p>
          <a:p>
            <a:pPr algn="ctr">
              <a:defRPr/>
            </a:pPr>
            <a:endParaRPr lang="ru-RU" sz="2000" b="1" u="sng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Дополнительной </a:t>
            </a:r>
            <a:r>
              <a:rPr lang="ru-RU" sz="2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бухгалтерской записью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en-US" sz="2000" b="1" u="sn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03410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02111 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кодом аналитического признака раскрытия информации </a:t>
            </a:r>
            <a:r>
              <a:rPr lang="en-US" sz="2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S0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кодом ТОФК контрагента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9500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дополнительном аналитическом коде</a:t>
            </a:r>
            <a:endParaRPr lang="ru-RU" sz="2000" b="1" u="sn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2000" b="1" dirty="0">
              <a:solidFill>
                <a:prstClr val="black"/>
              </a:solidFill>
              <a:latin typeface="Segoe UI Light"/>
            </a:endParaRPr>
          </a:p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Segoe UI Light"/>
              </a:rPr>
              <a:t> </a:t>
            </a:r>
            <a:endParaRPr dirty="0"/>
          </a:p>
          <a:p>
            <a:pPr algn="ctr">
              <a:defRPr/>
            </a:pPr>
            <a:endParaRPr lang="ru-RU" sz="1600" b="1" dirty="0">
              <a:solidFill>
                <a:prstClr val="black"/>
              </a:solidFill>
              <a:latin typeface="Segoe UI Light"/>
            </a:endParaRPr>
          </a:p>
          <a:p>
            <a:pPr algn="ctr">
              <a:defRPr/>
            </a:pPr>
            <a:endParaRPr lang="ru-RU" sz="1600" b="1" dirty="0">
              <a:solidFill>
                <a:prstClr val="black"/>
              </a:solidFill>
              <a:latin typeface="Segoe UI Light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519900" y="2904481"/>
            <a:ext cx="5160523" cy="5421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b="1" dirty="0">
              <a:solidFill>
                <a:prstClr val="black"/>
              </a:solidFill>
              <a:latin typeface="Segoe UI Light"/>
            </a:endParaRPr>
          </a:p>
          <a:p>
            <a:pPr algn="ctr">
              <a:defRPr/>
            </a:pPr>
            <a:endParaRPr lang="ru-RU" sz="2000" b="1" u="sng" dirty="0">
              <a:solidFill>
                <a:prstClr val="black"/>
              </a:solidFill>
              <a:latin typeface="Segoe UI Light"/>
            </a:endParaRPr>
          </a:p>
          <a:p>
            <a:pPr algn="ctr">
              <a:defRPr/>
            </a:pPr>
            <a:r>
              <a:rPr lang="ru-RU" sz="2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операциям КС № 3212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2000" b="1" u="sng" dirty="0">
              <a:solidFill>
                <a:prstClr val="black"/>
              </a:solidFill>
              <a:latin typeface="Segoe UI Light"/>
            </a:endParaRPr>
          </a:p>
          <a:p>
            <a:pPr algn="ctr">
              <a:defRPr/>
            </a:pPr>
            <a:endParaRPr lang="ru-RU" sz="1600" b="1" dirty="0">
              <a:solidFill>
                <a:prstClr val="black"/>
              </a:solidFill>
              <a:latin typeface="Segoe UI Light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6311275" y="2904482"/>
            <a:ext cx="5271054" cy="7229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b="1" dirty="0">
              <a:solidFill>
                <a:prstClr val="black"/>
              </a:solidFill>
              <a:latin typeface="Segoe UI Light"/>
            </a:endParaRPr>
          </a:p>
          <a:p>
            <a:pPr algn="ctr">
              <a:defRPr/>
            </a:pPr>
            <a:endParaRPr lang="ru-RU" sz="2000" b="1" u="sng" dirty="0">
              <a:solidFill>
                <a:prstClr val="black"/>
              </a:solidFill>
              <a:latin typeface="Segoe UI Light"/>
            </a:endParaRPr>
          </a:p>
          <a:p>
            <a:pPr algn="ctr">
              <a:defRPr/>
            </a:pPr>
            <a:r>
              <a:rPr lang="ru-RU" sz="2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операциям КС № 3100, 3224, 3234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2000" b="1" u="sng" dirty="0">
              <a:solidFill>
                <a:prstClr val="black"/>
              </a:solidFill>
              <a:latin typeface="Segoe UI Light"/>
            </a:endParaRPr>
          </a:p>
          <a:p>
            <a:pPr algn="ctr">
              <a:defRPr/>
            </a:pPr>
            <a:endParaRPr lang="ru-RU" sz="1600" b="1" dirty="0">
              <a:solidFill>
                <a:prstClr val="black"/>
              </a:solidFill>
              <a:latin typeface="Segoe UI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9180" y="121654"/>
            <a:ext cx="5438774" cy="7858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758995" y="92574"/>
            <a:ext cx="8404491" cy="805599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ru-RU" sz="2000" b="1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Анализ операции СБП по коду системы получателя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9448799" y="6479501"/>
            <a:ext cx="2743200" cy="365125"/>
          </a:xfrm>
        </p:spPr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2768567" y="1299329"/>
            <a:ext cx="6703860" cy="5421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b="1" dirty="0">
              <a:solidFill>
                <a:schemeClr val="accent5">
                  <a:lumMod val="50000"/>
                </a:schemeClr>
              </a:solidFill>
              <a:latin typeface="Cambria"/>
              <a:ea typeface="Cambria"/>
            </a:endParaRPr>
          </a:p>
          <a:p>
            <a:pPr algn="ctr">
              <a:defRPr/>
            </a:pPr>
            <a:endParaRPr lang="ru-RU" sz="2000" b="1" u="sng" dirty="0">
              <a:solidFill>
                <a:schemeClr val="accent5">
                  <a:lumMod val="50000"/>
                </a:schemeClr>
              </a:solidFill>
              <a:latin typeface="Cambria"/>
              <a:ea typeface="Cambria"/>
            </a:endParaRPr>
          </a:p>
          <a:p>
            <a:pPr algn="ctr">
              <a:defRPr/>
            </a:pPr>
            <a:r>
              <a:rPr lang="ru-RU" sz="2000" b="1" u="sng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Общая сумма СБП за 25.06.2026 – 22 593 522,29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2000" b="1" u="sng" dirty="0">
              <a:solidFill>
                <a:schemeClr val="accent5">
                  <a:lumMod val="50000"/>
                </a:schemeClr>
              </a:solidFill>
              <a:latin typeface="Cambria"/>
              <a:ea typeface="Cambria"/>
            </a:endParaRPr>
          </a:p>
          <a:p>
            <a:pPr algn="ctr">
              <a:defRPr/>
            </a:pPr>
            <a:endParaRPr lang="ru-RU" sz="1600" b="1" dirty="0">
              <a:solidFill>
                <a:schemeClr val="accent5">
                  <a:lumMod val="50000"/>
                </a:schemeClr>
              </a:solidFill>
              <a:latin typeface="Cambria"/>
              <a:ea typeface="Cambria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303281" y="2611478"/>
            <a:ext cx="3747300" cy="10731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по коду системы </a:t>
            </a:r>
          </a:p>
          <a:p>
            <a:pPr algn="ctr">
              <a:defRPr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получателя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 ЕХР (ПУР СВР)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21 821 310,50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mbria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311479" y="2611478"/>
            <a:ext cx="3747300" cy="10731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по коду системы </a:t>
            </a:r>
          </a:p>
          <a:p>
            <a:pPr algn="ctr">
              <a:defRPr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получателя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EBP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(ЕБП)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922,00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mbri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295083" y="2611478"/>
            <a:ext cx="3747300" cy="10731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по коду системы </a:t>
            </a:r>
          </a:p>
          <a:p>
            <a:pPr algn="ctr">
              <a:defRPr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получателя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RMS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(ПУД)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771 289,79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mbria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8567" y="4655452"/>
            <a:ext cx="3002280" cy="10731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КС № 3212 УФК по Нижегородской области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mbria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1 136 660,75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mbria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6710116" y="4655452"/>
            <a:ext cx="3002280" cy="10731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КС № 3212 ТОФК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mbria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/>
                <a:cs typeface="Times New Roman" panose="02020603050405020304" pitchFamily="18" charset="0"/>
              </a:rPr>
              <a:t>20 684 649,75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mbria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>
            <a:cxnSpLocks/>
          </p:cNvCxnSpPr>
          <p:nvPr/>
        </p:nvCxnSpPr>
        <p:spPr bwMode="auto">
          <a:xfrm>
            <a:off x="2168733" y="2100943"/>
            <a:ext cx="8016395" cy="43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cxnSpLocks/>
            <a:endCxn id="11" idx="0"/>
          </p:cNvCxnSpPr>
          <p:nvPr/>
        </p:nvCxnSpPr>
        <p:spPr bwMode="auto">
          <a:xfrm>
            <a:off x="2168733" y="2113072"/>
            <a:ext cx="0" cy="4984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cxnSpLocks/>
          </p:cNvCxnSpPr>
          <p:nvPr/>
        </p:nvCxnSpPr>
        <p:spPr bwMode="auto">
          <a:xfrm>
            <a:off x="6120497" y="2122714"/>
            <a:ext cx="0" cy="488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cxnSpLocks/>
            <a:endCxn id="10" idx="0"/>
          </p:cNvCxnSpPr>
          <p:nvPr/>
        </p:nvCxnSpPr>
        <p:spPr bwMode="auto">
          <a:xfrm>
            <a:off x="10185129" y="2144486"/>
            <a:ext cx="0" cy="4669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cxnSpLocks/>
            <a:stCxn id="8" idx="2"/>
          </p:cNvCxnSpPr>
          <p:nvPr/>
        </p:nvCxnSpPr>
        <p:spPr bwMode="auto">
          <a:xfrm>
            <a:off x="6120497" y="1841433"/>
            <a:ext cx="0" cy="283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cxnSpLocks/>
          </p:cNvCxnSpPr>
          <p:nvPr/>
        </p:nvCxnSpPr>
        <p:spPr bwMode="auto">
          <a:xfrm flipH="1">
            <a:off x="4395823" y="3684577"/>
            <a:ext cx="1724674" cy="9708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cxnSpLocks/>
            <a:stCxn id="9" idx="2"/>
            <a:endCxn id="13" idx="0"/>
          </p:cNvCxnSpPr>
          <p:nvPr/>
        </p:nvCxnSpPr>
        <p:spPr bwMode="auto">
          <a:xfrm>
            <a:off x="6176931" y="3684578"/>
            <a:ext cx="2034325" cy="9708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9180" y="121654"/>
            <a:ext cx="5438774" cy="7858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758995" y="92574"/>
            <a:ext cx="8404491" cy="805599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ru-RU" sz="2000" b="1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Проверка казначейского учета </a:t>
            </a:r>
            <a:br>
              <a:rPr lang="ru-RU" sz="2000" b="1">
                <a:solidFill>
                  <a:srgbClr val="11437F"/>
                </a:solidFill>
                <a:latin typeface="Cambria"/>
                <a:ea typeface="Cambria"/>
                <a:cs typeface="Arial"/>
              </a:rPr>
            </a:br>
            <a:r>
              <a:rPr lang="ru-RU" sz="2000" b="1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по операциям с использованием СБП</a:t>
            </a:r>
          </a:p>
        </p:txBody>
      </p:sp>
      <p:sp>
        <p:nvSpPr>
          <p:cNvPr id="21" name="object 2"/>
          <p:cNvSpPr/>
          <p:nvPr/>
        </p:nvSpPr>
        <p:spPr bwMode="auto">
          <a:xfrm flipV="1">
            <a:off x="0" y="624511"/>
            <a:ext cx="12192000" cy="265144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75000"/>
              </a:schemeClr>
            </a:solidFill>
          </a:ln>
        </p:spPr>
        <p:txBody>
          <a:bodyPr wrap="square" lIns="36000" tIns="36000" rIns="36000" bIns="3600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9448799" y="6479501"/>
            <a:ext cx="2743200" cy="365125"/>
          </a:xfrm>
        </p:spPr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/>
          <a:srcRect l="5131" t="30950" r="16063" b="42658"/>
          <a:stretch/>
        </p:blipFill>
        <p:spPr bwMode="auto">
          <a:xfrm>
            <a:off x="522582" y="1077031"/>
            <a:ext cx="11146835" cy="1757861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/>
          <p:cNvPicPr/>
          <p:nvPr/>
        </p:nvPicPr>
        <p:blipFill>
          <a:blip r:embed="rId4"/>
          <a:srcRect l="825" t="26388" r="2317" b="11543"/>
          <a:stretch/>
        </p:blipFill>
        <p:spPr bwMode="auto">
          <a:xfrm>
            <a:off x="522582" y="2834892"/>
            <a:ext cx="11146835" cy="3644609"/>
          </a:xfrm>
          <a:prstGeom prst="rect">
            <a:avLst/>
          </a:prstGeom>
          <a:ln>
            <a:noFill/>
          </a:ln>
        </p:spPr>
      </p:pic>
      <p:sp>
        <p:nvSpPr>
          <p:cNvPr id="3" name="Скругленный прямоугольник 2"/>
          <p:cNvSpPr/>
          <p:nvPr/>
        </p:nvSpPr>
        <p:spPr bwMode="auto">
          <a:xfrm>
            <a:off x="5105399" y="2569029"/>
            <a:ext cx="1143001" cy="265863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8424040" y="6224616"/>
            <a:ext cx="1143001" cy="265863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9180" y="121654"/>
            <a:ext cx="5438774" cy="7858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758995" y="92574"/>
            <a:ext cx="8404491" cy="805599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ru-RU" sz="2000" b="1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Проверка казначейского учета </a:t>
            </a:r>
            <a:br>
              <a:rPr lang="ru-RU" sz="2000" b="1">
                <a:solidFill>
                  <a:srgbClr val="11437F"/>
                </a:solidFill>
                <a:latin typeface="Cambria"/>
                <a:ea typeface="Cambria"/>
                <a:cs typeface="Arial"/>
              </a:rPr>
            </a:br>
            <a:r>
              <a:rPr lang="ru-RU" sz="2000" b="1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по операциям с использованием СБП</a:t>
            </a:r>
            <a:endParaRPr/>
          </a:p>
        </p:txBody>
      </p:sp>
      <p:sp>
        <p:nvSpPr>
          <p:cNvPr id="21" name="object 2"/>
          <p:cNvSpPr/>
          <p:nvPr/>
        </p:nvSpPr>
        <p:spPr bwMode="auto">
          <a:xfrm flipV="1">
            <a:off x="0" y="624511"/>
            <a:ext cx="12192000" cy="265144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75000"/>
              </a:schemeClr>
            </a:solidFill>
          </a:ln>
        </p:spPr>
        <p:txBody>
          <a:bodyPr wrap="square" lIns="36000" tIns="36000" rIns="36000" bIns="3600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9448799" y="6479501"/>
            <a:ext cx="2743200" cy="365125"/>
          </a:xfrm>
        </p:spPr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/>
          <a:srcRect l="1283" t="28669" r="17894" b="4210"/>
          <a:stretch/>
        </p:blipFill>
        <p:spPr bwMode="auto">
          <a:xfrm>
            <a:off x="368266" y="1023392"/>
            <a:ext cx="11355648" cy="5595121"/>
          </a:xfrm>
          <a:prstGeom prst="rect">
            <a:avLst/>
          </a:prstGeom>
          <a:ln>
            <a:noFill/>
          </a:ln>
        </p:spPr>
      </p:pic>
      <p:sp>
        <p:nvSpPr>
          <p:cNvPr id="8" name="Скругленный прямоугольник 7"/>
          <p:cNvSpPr/>
          <p:nvPr/>
        </p:nvSpPr>
        <p:spPr bwMode="auto">
          <a:xfrm>
            <a:off x="10580913" y="6354281"/>
            <a:ext cx="1143001" cy="264231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9180" y="121654"/>
            <a:ext cx="5438774" cy="7858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771900" y="95250"/>
            <a:ext cx="8391586" cy="802923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ru-RU" sz="2000" b="1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Проверка казначейского учета </a:t>
            </a:r>
            <a:br>
              <a:rPr lang="ru-RU" sz="2000" b="1">
                <a:solidFill>
                  <a:srgbClr val="11437F"/>
                </a:solidFill>
                <a:latin typeface="Cambria"/>
                <a:ea typeface="Cambria"/>
                <a:cs typeface="Arial"/>
              </a:rPr>
            </a:br>
            <a:r>
              <a:rPr lang="ru-RU" sz="2000" b="1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по операциям с использованием СБП</a:t>
            </a:r>
            <a:endParaRPr/>
          </a:p>
        </p:txBody>
      </p:sp>
      <p:sp>
        <p:nvSpPr>
          <p:cNvPr id="21" name="object 2"/>
          <p:cNvSpPr/>
          <p:nvPr/>
        </p:nvSpPr>
        <p:spPr bwMode="auto">
          <a:xfrm flipV="1">
            <a:off x="0" y="624511"/>
            <a:ext cx="12192000" cy="265144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75000"/>
              </a:schemeClr>
            </a:solidFill>
          </a:ln>
        </p:spPr>
        <p:txBody>
          <a:bodyPr wrap="square" lIns="36000" tIns="36000" rIns="36000" bIns="3600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9448799" y="6479501"/>
            <a:ext cx="2743200" cy="365125"/>
          </a:xfrm>
        </p:spPr>
        <p:txBody>
          <a:bodyPr/>
          <a:lstStyle/>
          <a:p>
            <a:pPr>
              <a:defRPr/>
            </a:pPr>
            <a:fld id="{61D34241-C74C-42F1-A425-E76DFB1DB0E6}" type="slidenum">
              <a:rPr lang="ru-RU">
                <a:solidFill>
                  <a:prstClr val="black">
                    <a:tint val="75000"/>
                  </a:prstClr>
                </a:solidFill>
              </a:rPr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3"/>
          <a:srcRect l="95" t="25087" r="756" b="27504"/>
          <a:stretch/>
        </p:blipFill>
        <p:spPr bwMode="auto">
          <a:xfrm>
            <a:off x="268333" y="3010173"/>
            <a:ext cx="11520896" cy="2424151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0"/>
          <p:cNvPicPr/>
          <p:nvPr/>
        </p:nvPicPr>
        <p:blipFill>
          <a:blip r:embed="rId4"/>
          <a:srcRect l="189" t="73142" r="662" b="14965"/>
          <a:stretch/>
        </p:blipFill>
        <p:spPr bwMode="auto">
          <a:xfrm>
            <a:off x="268333" y="5134755"/>
            <a:ext cx="11520896" cy="1428645"/>
          </a:xfrm>
          <a:prstGeom prst="rect">
            <a:avLst/>
          </a:prstGeom>
          <a:ln>
            <a:noFill/>
          </a:ln>
        </p:spPr>
      </p:pic>
      <p:pic>
        <p:nvPicPr>
          <p:cNvPr id="12" name="Рисунок 11"/>
          <p:cNvPicPr/>
          <p:nvPr/>
        </p:nvPicPr>
        <p:blipFill>
          <a:blip r:embed="rId5"/>
          <a:srcRect l="5223" t="30461" r="15335" b="43964"/>
          <a:stretch/>
        </p:blipFill>
        <p:spPr bwMode="auto">
          <a:xfrm>
            <a:off x="560614" y="1063526"/>
            <a:ext cx="11250386" cy="2072507"/>
          </a:xfrm>
          <a:prstGeom prst="rect">
            <a:avLst/>
          </a:prstGeom>
          <a:ln>
            <a:noFill/>
          </a:ln>
        </p:spPr>
      </p:pic>
      <p:sp>
        <p:nvSpPr>
          <p:cNvPr id="9" name="Скругленный прямоугольник 8"/>
          <p:cNvSpPr/>
          <p:nvPr/>
        </p:nvSpPr>
        <p:spPr bwMode="auto">
          <a:xfrm>
            <a:off x="5237017" y="2840182"/>
            <a:ext cx="1000249" cy="191254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10504712" y="2600194"/>
            <a:ext cx="1077687" cy="444242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 bwMode="auto">
          <a:xfrm>
            <a:off x="2687781" y="6047053"/>
            <a:ext cx="720437" cy="339891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687355" y="5073134"/>
            <a:ext cx="545700" cy="320151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10904375" y="5023795"/>
            <a:ext cx="518698" cy="36949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9179594" y="6220387"/>
            <a:ext cx="2743200" cy="365125"/>
          </a:xfrm>
        </p:spPr>
        <p:txBody>
          <a:bodyPr/>
          <a:lstStyle/>
          <a:p>
            <a:pPr>
              <a:defRPr/>
            </a:pPr>
            <a:fld id="{B6F15528-21DE-4FAA-801E-634DDDAF4B2B}" type="slidenum">
              <a:rPr lang="ru-RU">
                <a:solidFill>
                  <a:prstClr val="black">
                    <a:tint val="75000"/>
                  </a:prstClr>
                </a:solidFill>
                <a:latin typeface="Segoe UI Light"/>
              </a:rPr>
              <a:t>12</a:t>
            </a:fld>
            <a:endParaRPr lang="ru-RU">
              <a:solidFill>
                <a:prstClr val="black">
                  <a:tint val="75000"/>
                </a:prstClr>
              </a:solidFill>
              <a:latin typeface="Segoe UI Light"/>
            </a:endParaRPr>
          </a:p>
        </p:txBody>
      </p:sp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78290" y="0"/>
            <a:ext cx="5438774" cy="7810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5"/>
          <p:cNvPicPr/>
          <p:nvPr/>
        </p:nvPicPr>
        <p:blipFill>
          <a:blip r:embed="rId3"/>
          <a:srcRect l="4782" t="30476" r="15796" b="44228"/>
          <a:stretch/>
        </p:blipFill>
        <p:spPr bwMode="auto">
          <a:xfrm>
            <a:off x="383251" y="1114982"/>
            <a:ext cx="11278280" cy="1663247"/>
          </a:xfrm>
          <a:prstGeom prst="rect">
            <a:avLst/>
          </a:prstGeom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4"/>
          <a:srcRect t="25411" r="3498" b="21147"/>
          <a:stretch/>
        </p:blipFill>
        <p:spPr bwMode="auto">
          <a:xfrm>
            <a:off x="383251" y="2778229"/>
            <a:ext cx="11278282" cy="3690258"/>
          </a:xfrm>
          <a:prstGeom prst="rect">
            <a:avLst/>
          </a:prstGeom>
          <a:ln>
            <a:noFill/>
          </a:ln>
        </p:spPr>
      </p:pic>
      <p:sp>
        <p:nvSpPr>
          <p:cNvPr id="8" name="Скругленный прямоугольник 7"/>
          <p:cNvSpPr/>
          <p:nvPr/>
        </p:nvSpPr>
        <p:spPr bwMode="auto">
          <a:xfrm>
            <a:off x="5552392" y="2187657"/>
            <a:ext cx="729344" cy="301819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10401421" y="2439125"/>
            <a:ext cx="1110342" cy="301819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773261" y="6022947"/>
            <a:ext cx="457200" cy="255016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11021598" y="6184133"/>
            <a:ext cx="568994" cy="261231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2838448" y="6184135"/>
            <a:ext cx="718457" cy="261229"/>
          </a:xfrm>
          <a:prstGeom prst="roundRect">
            <a:avLst>
              <a:gd name="adj" fmla="val 20274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 bwMode="auto">
          <a:xfrm>
            <a:off x="4581525" y="95250"/>
            <a:ext cx="7341269" cy="802923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ru-RU" sz="2000" b="1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Проверка казначейского учета </a:t>
            </a:r>
            <a:br>
              <a:rPr lang="ru-RU" sz="2000" b="1">
                <a:solidFill>
                  <a:srgbClr val="11437F"/>
                </a:solidFill>
                <a:latin typeface="Cambria"/>
                <a:ea typeface="Cambria"/>
                <a:cs typeface="Arial"/>
              </a:rPr>
            </a:br>
            <a:r>
              <a:rPr lang="ru-RU" sz="2000" b="1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по операциям с использованием СБП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9179594" y="6220387"/>
            <a:ext cx="3012406" cy="365125"/>
          </a:xfrm>
        </p:spPr>
        <p:txBody>
          <a:bodyPr/>
          <a:lstStyle/>
          <a:p>
            <a:pPr>
              <a:defRPr/>
            </a:pPr>
            <a:fld id="{B6F15528-21DE-4FAA-801E-634DDDAF4B2B}" type="slidenum">
              <a:rPr lang="ru-RU">
                <a:solidFill>
                  <a:prstClr val="black">
                    <a:tint val="75000"/>
                  </a:prstClr>
                </a:solidFill>
                <a:latin typeface="Segoe UI Light"/>
              </a:rPr>
              <a:t>13</a:t>
            </a:fld>
            <a:endParaRPr lang="ru-RU" dirty="0">
              <a:solidFill>
                <a:prstClr val="black">
                  <a:tint val="75000"/>
                </a:prstClr>
              </a:solidFill>
              <a:latin typeface="Segoe UI Light"/>
            </a:endParaRPr>
          </a:p>
        </p:txBody>
      </p:sp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78290" y="0"/>
            <a:ext cx="5438774" cy="7810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4581525" y="95250"/>
            <a:ext cx="7341269" cy="80292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dirty="0" smtClean="0">
                <a:solidFill>
                  <a:srgbClr val="11437F"/>
                </a:solidFill>
                <a:latin typeface="Cambria"/>
                <a:ea typeface="Cambria"/>
              </a:rPr>
              <a:t>Регистры</a:t>
            </a:r>
            <a:r>
              <a:rPr lang="ru-RU" sz="2000" b="1" i="0" u="none" strike="noStrike" cap="none" spc="0" dirty="0" smtClean="0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 </a:t>
            </a:r>
            <a:r>
              <a:rPr lang="ru-RU" sz="2000" b="1" i="0" u="none" strike="noStrike" cap="none" spc="0" dirty="0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казначейского учета </a:t>
            </a:r>
            <a:br>
              <a:rPr lang="ru-RU" sz="2000" b="1" i="0" u="none" strike="noStrike" cap="none" spc="0" dirty="0">
                <a:solidFill>
                  <a:srgbClr val="11437F"/>
                </a:solidFill>
                <a:latin typeface="Cambria"/>
                <a:ea typeface="Cambria"/>
                <a:cs typeface="Arial"/>
              </a:rPr>
            </a:br>
            <a:r>
              <a:rPr lang="ru-RU" sz="2000" b="1" i="0" u="none" strike="noStrike" cap="none" spc="0" dirty="0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по операциям с использованием СБП</a:t>
            </a:r>
            <a:endParaRPr lang="ru-RU" sz="2000" b="1" dirty="0">
              <a:solidFill>
                <a:srgbClr val="11437F"/>
              </a:solidFill>
              <a:latin typeface="Cambria"/>
              <a:ea typeface="Cambria"/>
              <a:cs typeface="Arial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3"/>
          <a:srcRect l="1390" t="12924" r="13094" b="45838"/>
          <a:stretch/>
        </p:blipFill>
        <p:spPr bwMode="auto">
          <a:xfrm>
            <a:off x="478290" y="908239"/>
            <a:ext cx="11314318" cy="2688254"/>
          </a:xfrm>
          <a:prstGeom prst="rect">
            <a:avLst/>
          </a:prstGeom>
          <a:ln w="1905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Скругленный прямоугольник 1"/>
          <p:cNvSpPr/>
          <p:nvPr/>
        </p:nvSpPr>
        <p:spPr bwMode="auto">
          <a:xfrm>
            <a:off x="10138925" y="3234211"/>
            <a:ext cx="674840" cy="212354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4" name="Рисунок 13"/>
          <p:cNvPicPr/>
          <p:nvPr/>
        </p:nvPicPr>
        <p:blipFill rotWithShape="1">
          <a:blip r:embed="rId4"/>
          <a:srcRect l="1369" t="13161" r="21024" b="29495"/>
          <a:stretch/>
        </p:blipFill>
        <p:spPr bwMode="auto">
          <a:xfrm>
            <a:off x="478290" y="3660852"/>
            <a:ext cx="11314318" cy="2924660"/>
          </a:xfrm>
          <a:prstGeom prst="rect">
            <a:avLst/>
          </a:prstGeom>
          <a:ln w="1905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Скругленный прямоугольник 12"/>
          <p:cNvSpPr/>
          <p:nvPr/>
        </p:nvSpPr>
        <p:spPr bwMode="auto">
          <a:xfrm>
            <a:off x="10380503" y="5509237"/>
            <a:ext cx="674840" cy="212354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10318690" y="6183094"/>
            <a:ext cx="674840" cy="212354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169034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9179593" y="6220386"/>
            <a:ext cx="2743200" cy="365124"/>
          </a:xfrm>
        </p:spPr>
        <p:txBody>
          <a:bodyPr/>
          <a:lstStyle/>
          <a:p>
            <a:pPr>
              <a:defRPr/>
            </a:pPr>
            <a:fld id="{85C1721D-F87A-4E9E-BF2C-A7E8CA6317E3}" type="slidenum">
              <a:rPr lang="ru-RU">
                <a:solidFill>
                  <a:prstClr val="black">
                    <a:tint val="75000"/>
                  </a:prstClr>
                </a:solidFill>
                <a:latin typeface="Segoe UI Light"/>
              </a:rPr>
              <a:t>14</a:t>
            </a:fld>
            <a:endParaRPr lang="ru-RU">
              <a:solidFill>
                <a:prstClr val="black">
                  <a:tint val="75000"/>
                </a:prstClr>
              </a:solidFill>
              <a:latin typeface="Segoe UI Light"/>
            </a:endParaRPr>
          </a:p>
        </p:txBody>
      </p:sp>
      <p:pic>
        <p:nvPicPr>
          <p:cNvPr id="748270090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78289" y="0"/>
            <a:ext cx="5438774" cy="78104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Рисунок 6"/>
          <p:cNvPicPr/>
          <p:nvPr/>
        </p:nvPicPr>
        <p:blipFill rotWithShape="1">
          <a:blip r:embed="rId3"/>
          <a:srcRect l="641" t="950" r="13842" b="66553"/>
          <a:stretch/>
        </p:blipFill>
        <p:spPr bwMode="auto">
          <a:xfrm>
            <a:off x="355600" y="993420"/>
            <a:ext cx="11567192" cy="22435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4"/>
          <a:srcRect l="1498" t="24516" r="1657" b="34435"/>
          <a:stretch/>
        </p:blipFill>
        <p:spPr bwMode="auto">
          <a:xfrm>
            <a:off x="355600" y="3357080"/>
            <a:ext cx="11567192" cy="27461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 bwMode="auto">
          <a:xfrm>
            <a:off x="4581525" y="95250"/>
            <a:ext cx="7340600" cy="8032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dirty="0" smtClean="0">
                <a:solidFill>
                  <a:srgbClr val="11437F"/>
                </a:solidFill>
                <a:latin typeface="Cambria"/>
                <a:ea typeface="Cambria"/>
              </a:rPr>
              <a:t>Регистры</a:t>
            </a:r>
            <a:r>
              <a:rPr lang="ru-RU" sz="2000" b="1" i="0" u="none" strike="noStrike" cap="none" spc="0" dirty="0" smtClean="0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 </a:t>
            </a:r>
            <a:r>
              <a:rPr lang="ru-RU" sz="2000" b="1" i="0" u="none" strike="noStrike" cap="none" spc="0" dirty="0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казначейского учета </a:t>
            </a:r>
            <a:br>
              <a:rPr lang="ru-RU" sz="2000" b="1" i="0" u="none" strike="noStrike" cap="none" spc="0" dirty="0">
                <a:solidFill>
                  <a:srgbClr val="11437F"/>
                </a:solidFill>
                <a:latin typeface="Cambria"/>
                <a:ea typeface="Cambria"/>
                <a:cs typeface="Arial"/>
              </a:rPr>
            </a:br>
            <a:r>
              <a:rPr lang="ru-RU" sz="2000" b="1" i="0" u="none" strike="noStrike" cap="none" spc="0" dirty="0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по операциям с использованием СБП</a:t>
            </a:r>
            <a:endParaRPr lang="ru-RU" sz="2000" b="1" dirty="0">
              <a:solidFill>
                <a:srgbClr val="11437F"/>
              </a:solidFill>
              <a:latin typeface="Cambria"/>
              <a:ea typeface="Cambria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169034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9179593" y="6220386"/>
            <a:ext cx="2743200" cy="365124"/>
          </a:xfrm>
        </p:spPr>
        <p:txBody>
          <a:bodyPr/>
          <a:lstStyle/>
          <a:p>
            <a:pPr>
              <a:defRPr/>
            </a:pPr>
            <a:fld id="{85C1721D-F87A-4E9E-BF2C-A7E8CA6317E3}" type="slidenum">
              <a:rPr lang="ru-RU">
                <a:solidFill>
                  <a:prstClr val="black">
                    <a:tint val="75000"/>
                  </a:prstClr>
                </a:solidFill>
                <a:latin typeface="Segoe UI Light"/>
              </a:rPr>
              <a:t>15</a:t>
            </a:fld>
            <a:endParaRPr lang="ru-RU">
              <a:solidFill>
                <a:prstClr val="black">
                  <a:tint val="75000"/>
                </a:prstClr>
              </a:solidFill>
              <a:latin typeface="Segoe UI Light"/>
            </a:endParaRPr>
          </a:p>
        </p:txBody>
      </p:sp>
      <p:pic>
        <p:nvPicPr>
          <p:cNvPr id="748270090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78289" y="0"/>
            <a:ext cx="5438774" cy="78104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06590545" name="Рисунок 4"/>
          <p:cNvPicPr/>
          <p:nvPr/>
        </p:nvPicPr>
        <p:blipFill>
          <a:blip r:embed="rId3"/>
          <a:srcRect l="2107" t="25412" r="36677" b="25060"/>
          <a:stretch/>
        </p:blipFill>
        <p:spPr bwMode="auto">
          <a:xfrm>
            <a:off x="560738" y="1175045"/>
            <a:ext cx="10100560" cy="5045340"/>
          </a:xfrm>
          <a:prstGeom prst="rect">
            <a:avLst/>
          </a:prstGeom>
          <a:ln>
            <a:noFill/>
          </a:ln>
        </p:spPr>
      </p:pic>
      <p:sp>
        <p:nvSpPr>
          <p:cNvPr id="1533188461" name="Скругленный прямоугольник 1"/>
          <p:cNvSpPr/>
          <p:nvPr/>
        </p:nvSpPr>
        <p:spPr bwMode="auto">
          <a:xfrm>
            <a:off x="793819" y="5255287"/>
            <a:ext cx="9867479" cy="351691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3074089" name="Заголовок 1"/>
          <p:cNvSpPr>
            <a:spLocks noGrp="1"/>
          </p:cNvSpPr>
          <p:nvPr>
            <p:ph type="title"/>
          </p:nvPr>
        </p:nvSpPr>
        <p:spPr bwMode="auto">
          <a:xfrm>
            <a:off x="4581524" y="95249"/>
            <a:ext cx="7341268" cy="80292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Cambria"/>
                <a:ea typeface="Cambria"/>
                <a:cs typeface="Cambria"/>
              </a:rPr>
              <a:t>Оперативный баланс операций в системе </a:t>
            </a:r>
            <a:br>
              <a:rPr lang="ru-RU" sz="2000" dirty="0">
                <a:solidFill>
                  <a:schemeClr val="accent5">
                    <a:lumMod val="50000"/>
                  </a:schemeClr>
                </a:solidFill>
                <a:latin typeface="Cambria"/>
                <a:ea typeface="Cambria"/>
                <a:cs typeface="Cambria"/>
              </a:rPr>
            </a:b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Cambria"/>
                <a:ea typeface="Cambria"/>
                <a:cs typeface="Cambria"/>
              </a:rPr>
              <a:t>казначейских платежей (ф. 0531377)</a:t>
            </a:r>
            <a:endParaRPr lang="ru-RU" sz="2000" b="1" dirty="0">
              <a:solidFill>
                <a:srgbClr val="11437F"/>
              </a:solidFill>
              <a:latin typeface="Cambria"/>
              <a:ea typeface="Cambri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345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9179594" y="6220387"/>
            <a:ext cx="2743200" cy="365125"/>
          </a:xfrm>
        </p:spPr>
        <p:txBody>
          <a:bodyPr/>
          <a:lstStyle/>
          <a:p>
            <a:pPr>
              <a:defRPr/>
            </a:pPr>
            <a:fld id="{B6F15528-21DE-4FAA-801E-634DDDAF4B2B}" type="slidenum">
              <a:rPr lang="ru-RU">
                <a:solidFill>
                  <a:prstClr val="black">
                    <a:tint val="75000"/>
                  </a:prstClr>
                </a:solidFill>
                <a:latin typeface="Segoe UI Light"/>
              </a:rPr>
              <a:t>16</a:t>
            </a:fld>
            <a:endParaRPr lang="ru-RU">
              <a:solidFill>
                <a:prstClr val="black">
                  <a:tint val="75000"/>
                </a:prstClr>
              </a:solidFill>
              <a:latin typeface="Segoe UI Light"/>
            </a:endParaRPr>
          </a:p>
        </p:txBody>
      </p:sp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78290" y="0"/>
            <a:ext cx="5438774" cy="7810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Рисунок 4"/>
          <p:cNvPicPr/>
          <p:nvPr/>
        </p:nvPicPr>
        <p:blipFill>
          <a:blip r:embed="rId3"/>
          <a:srcRect l="5498" t="28506" r="21105" b="50316"/>
          <a:stretch/>
        </p:blipFill>
        <p:spPr bwMode="auto">
          <a:xfrm>
            <a:off x="237130" y="2090565"/>
            <a:ext cx="7560390" cy="3265205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 bwMode="auto">
          <a:xfrm>
            <a:off x="8405870" y="1848897"/>
            <a:ext cx="3516924" cy="17543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Оборот по кредиту ЕКС № 40102 равен сумме кредитовых оборотов выписки ЕКС № 40102 и СБП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43 238 447 470,66 + 22 593 522,29 =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43 261 040 992,95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6881140" y="95249"/>
            <a:ext cx="5041653" cy="802922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ru-RU" sz="2000" b="1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Проверка Оборотной ведомости по казначейским счетам </a:t>
            </a:r>
          </a:p>
        </p:txBody>
      </p:sp>
      <p:cxnSp>
        <p:nvCxnSpPr>
          <p:cNvPr id="7" name="Прямая со стрелкой 6"/>
          <p:cNvCxnSpPr>
            <a:cxnSpLocks/>
            <a:endCxn id="2" idx="1"/>
          </p:cNvCxnSpPr>
          <p:nvPr/>
        </p:nvCxnSpPr>
        <p:spPr bwMode="auto">
          <a:xfrm flipV="1">
            <a:off x="4876800" y="2726060"/>
            <a:ext cx="3529070" cy="1317620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 bwMode="auto">
          <a:xfrm>
            <a:off x="4185920" y="4043680"/>
            <a:ext cx="1229360" cy="37592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9179594" y="6220387"/>
            <a:ext cx="2743200" cy="365125"/>
          </a:xfrm>
        </p:spPr>
        <p:txBody>
          <a:bodyPr/>
          <a:lstStyle/>
          <a:p>
            <a:pPr>
              <a:defRPr/>
            </a:pPr>
            <a:fld id="{B6F15528-21DE-4FAA-801E-634DDDAF4B2B}" type="slidenum">
              <a:rPr lang="ru-RU">
                <a:solidFill>
                  <a:prstClr val="black">
                    <a:tint val="75000"/>
                  </a:prstClr>
                </a:solidFill>
                <a:latin typeface="Segoe UI Light"/>
              </a:rPr>
              <a:t>17</a:t>
            </a:fld>
            <a:endParaRPr lang="ru-RU">
              <a:solidFill>
                <a:prstClr val="black">
                  <a:tint val="75000"/>
                </a:prstClr>
              </a:solidFill>
              <a:latin typeface="Segoe UI Light"/>
            </a:endParaRPr>
          </a:p>
        </p:txBody>
      </p:sp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78290" y="0"/>
            <a:ext cx="5438774" cy="7810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875073" y="1514394"/>
            <a:ext cx="10633075" cy="146367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4872038" y="3265407"/>
            <a:ext cx="2451100" cy="2017713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</TotalTime>
  <Words>392</Words>
  <Application>Microsoft Office PowerPoint</Application>
  <DocSecurity>0</DocSecurity>
  <PresentationFormat>Широкоэкранный</PresentationFormat>
  <Paragraphs>112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Cambria</vt:lpstr>
      <vt:lpstr>Segoe UI Historic</vt:lpstr>
      <vt:lpstr>Segoe UI Light</vt:lpstr>
      <vt:lpstr>Times New Roman</vt:lpstr>
      <vt:lpstr>Тема Office</vt:lpstr>
      <vt:lpstr>1_Тема Office</vt:lpstr>
      <vt:lpstr>2_Тема Office</vt:lpstr>
      <vt:lpstr>Презентация PowerPoint</vt:lpstr>
      <vt:lpstr>Презентация PowerPoint</vt:lpstr>
      <vt:lpstr>Передача полномочий Платежных центров</vt:lpstr>
      <vt:lpstr>Сумма оборотов СБП по данным выписки в ПУДС и АСФК</vt:lpstr>
      <vt:lpstr>Сумма СБП по Реестру операций в СБП  и в списочной форме документов СБП  </vt:lpstr>
      <vt:lpstr>Пример неправильно оформленного платежного документа</vt:lpstr>
      <vt:lpstr>Учет операций с использованием СБП</vt:lpstr>
      <vt:lpstr>Анализ операции СБП по коду системы получателя</vt:lpstr>
      <vt:lpstr>Проверка казначейского учета  по операциям с использованием СБП</vt:lpstr>
      <vt:lpstr>Проверка казначейского учета  по операциям с использованием СБП</vt:lpstr>
      <vt:lpstr>Проверка казначейского учета  по операциям с использованием СБП</vt:lpstr>
      <vt:lpstr>Проверка казначейского учета  по операциям с использованием СБП</vt:lpstr>
      <vt:lpstr>Регистры казначейского учета  по операциям с использованием СБП</vt:lpstr>
      <vt:lpstr>Регистры казначейского учета  по операциям с использованием СБП</vt:lpstr>
      <vt:lpstr>Оперативный баланс операций в системе  казначейских платежей (ф. 0531377)</vt:lpstr>
      <vt:lpstr>Проверка Оборотной ведомости по казначейским счетам 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Соколова Анастасия Владимировна</dc:creator>
  <cp:keywords/>
  <dc:description/>
  <cp:lastModifiedBy>Губрий Инесса Геннадьевна</cp:lastModifiedBy>
  <cp:revision>1974</cp:revision>
  <dcterms:created xsi:type="dcterms:W3CDTF">2021-09-09T06:57:17Z</dcterms:created>
  <dcterms:modified xsi:type="dcterms:W3CDTF">2026-07-07T07:04:00Z</dcterms:modified>
  <cp:category/>
  <dc:identifier/>
  <cp:contentStatus/>
  <dc:language/>
  <cp:version/>
</cp:coreProperties>
</file>